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4"/>
  </p:notesMasterIdLst>
  <p:handoutMasterIdLst>
    <p:handoutMasterId r:id="rId25"/>
  </p:handoutMasterIdLst>
  <p:sldIdLst>
    <p:sldId id="394" r:id="rId3"/>
    <p:sldId id="466" r:id="rId4"/>
    <p:sldId id="477" r:id="rId5"/>
    <p:sldId id="397" r:id="rId6"/>
    <p:sldId id="476" r:id="rId7"/>
    <p:sldId id="443" r:id="rId8"/>
    <p:sldId id="448" r:id="rId9"/>
    <p:sldId id="450" r:id="rId10"/>
    <p:sldId id="457" r:id="rId11"/>
    <p:sldId id="474" r:id="rId12"/>
    <p:sldId id="475" r:id="rId13"/>
    <p:sldId id="451" r:id="rId14"/>
    <p:sldId id="452" r:id="rId15"/>
    <p:sldId id="468" r:id="rId16"/>
    <p:sldId id="469" r:id="rId17"/>
    <p:sldId id="473" r:id="rId18"/>
    <p:sldId id="470" r:id="rId19"/>
    <p:sldId id="472" r:id="rId20"/>
    <p:sldId id="478" r:id="rId21"/>
    <p:sldId id="352" r:id="rId22"/>
    <p:sldId id="393" r:id="rId2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4595" autoAdjust="0"/>
  </p:normalViewPr>
  <p:slideViewPr>
    <p:cSldViewPr>
      <p:cViewPr varScale="1">
        <p:scale>
          <a:sx n="82" d="100"/>
          <a:sy n="82" d="100"/>
        </p:scale>
        <p:origin x="706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10/17/2016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2005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8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883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1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819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10/17/2016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57737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0.jpeg"/><Relationship Id="rId5" Type="http://schemas.openxmlformats.org/officeDocument/2006/relationships/image" Target="../media/image25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442/databases-advanced-entity-framework-october-201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ftuni.bg/trainings/1444/databases-advanced-hibernate-october-201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oftuni.bg/foru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cloud-platform/sql-server-editions-expres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eidisql.com/download.php?download=installer" TargetMode="External"/><Relationship Id="rId4" Type="http://schemas.openxmlformats.org/officeDocument/2006/relationships/hyperlink" Target="http://dev.mysql.com/downloads/mysql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13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16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1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16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13.png"/><Relationship Id="rId17" Type="http://schemas.openxmlformats.org/officeDocument/2006/relationships/hyperlink" Target="http://netpeak.bg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fragistics.com/" TargetMode="External"/><Relationship Id="rId10" Type="http://schemas.openxmlformats.org/officeDocument/2006/relationships/image" Target="../media/image12.png"/><Relationship Id="rId19" Type="http://schemas.openxmlformats.org/officeDocument/2006/relationships/hyperlink" Target="http://www.superhosting.bg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14.png"/><Relationship Id="rId2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Databases advanced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4012" y="3883091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874999">
            <a:off x="7628821" y="3920602"/>
            <a:ext cx="2907399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  <a:r>
              <a:rPr lang="en-US" dirty="0"/>
              <a:t> </a:t>
            </a: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/>
          <p:cNvCxnSpPr>
            <a:endCxn id="17" idx="0"/>
          </p:cNvCxnSpPr>
          <p:nvPr/>
        </p:nvCxnSpPr>
        <p:spPr>
          <a:xfrm>
            <a:off x="5903912" y="1219200"/>
            <a:ext cx="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03912" y="1219200"/>
            <a:ext cx="194713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920227" y="1219200"/>
            <a:ext cx="1983685" cy="9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845405" y="159404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Bozhidar Gevechanov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dirty="0"/>
              <a:t>Interests in Game Development, mainly in Unity3D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1405" y="2150706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22" y="2190262"/>
            <a:ext cx="1121761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816" y="2190262"/>
            <a:ext cx="1190819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6151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833E-6 -3.33333E-6 L 0.52227 0.0831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14" y="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/>
          <p:cNvCxnSpPr>
            <a:endCxn id="17" idx="0"/>
          </p:cNvCxnSpPr>
          <p:nvPr/>
        </p:nvCxnSpPr>
        <p:spPr>
          <a:xfrm>
            <a:off x="5903912" y="1219200"/>
            <a:ext cx="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03912" y="1219200"/>
            <a:ext cx="194713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920227" y="1219200"/>
            <a:ext cx="1983685" cy="9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845405" y="159404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Teodor Dimitrov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4 years of experience with SQL Server and Oracle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Background in telecommunication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1405" y="2150706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22" y="2190262"/>
            <a:ext cx="1121761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816" y="2190262"/>
            <a:ext cx="1190819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9906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59599E-7 -3.33333E-6 L 0.20539 0.1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3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</p:cNvCxnSpPr>
          <p:nvPr/>
        </p:nvCxnSpPr>
        <p:spPr>
          <a:xfrm>
            <a:off x="5903912" y="4210853"/>
            <a:ext cx="0" cy="8580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advanced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28" name="Straight Arrow Connector 27"/>
          <p:cNvCxnSpPr>
            <a:endCxn id="37" idx="0"/>
          </p:cNvCxnSpPr>
          <p:nvPr/>
        </p:nvCxnSpPr>
        <p:spPr>
          <a:xfrm>
            <a:off x="5903912" y="1219200"/>
            <a:ext cx="0" cy="10127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903912" y="1219200"/>
            <a:ext cx="2171700" cy="10127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695657" y="1219200"/>
            <a:ext cx="2208256" cy="10127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1405" y="2231959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4799012" y="72136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065" y="2231959"/>
            <a:ext cx="1121761" cy="12191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51" y="2231728"/>
            <a:ext cx="1190819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956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4.44444E-6 L -9.2993E-7 0.6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5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Arrow Connector 60"/>
          <p:cNvCxnSpPr>
            <a:stCxn id="31" idx="2"/>
            <a:endCxn id="65" idx="0"/>
          </p:cNvCxnSpPr>
          <p:nvPr/>
        </p:nvCxnSpPr>
        <p:spPr>
          <a:xfrm>
            <a:off x="5898992" y="4422820"/>
            <a:ext cx="4919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91964" y="285134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Forum Activity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72328" y="3586556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Attendance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86726" y="3589722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~10 problems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37043" y="448055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bg-BG" sz="2800" dirty="0"/>
              <a:t>100</a:t>
            </a:r>
            <a:r>
              <a:rPr lang="en-US" sz="2800" dirty="0"/>
              <a:t>% hand check</a:t>
            </a:r>
          </a:p>
        </p:txBody>
      </p:sp>
      <p:cxnSp>
        <p:nvCxnSpPr>
          <p:cNvPr id="11" name="Straight Arrow Connector 10"/>
          <p:cNvCxnSpPr>
            <a:endCxn id="13" idx="0"/>
          </p:cNvCxnSpPr>
          <p:nvPr/>
        </p:nvCxnSpPr>
        <p:spPr>
          <a:xfrm flipH="1">
            <a:off x="2284416" y="1905000"/>
            <a:ext cx="3619496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0"/>
          </p:cNvCxnSpPr>
          <p:nvPr/>
        </p:nvCxnSpPr>
        <p:spPr>
          <a:xfrm>
            <a:off x="5903912" y="1905000"/>
            <a:ext cx="0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4" idx="0"/>
          </p:cNvCxnSpPr>
          <p:nvPr/>
        </p:nvCxnSpPr>
        <p:spPr>
          <a:xfrm>
            <a:off x="5903912" y="1905000"/>
            <a:ext cx="4267201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75286" cy="963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99012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Activities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66213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Bonuses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74298" y="5174206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79513" y="3782755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90</a:t>
            </a:r>
            <a:r>
              <a:rPr lang="bg-BG" sz="2800" dirty="0"/>
              <a:t>%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4794091" y="3813220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</a:t>
            </a:r>
            <a:r>
              <a:rPr lang="bg-BG" sz="2800" dirty="0"/>
              <a:t>%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9066210" y="3798001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20%</a:t>
            </a:r>
          </a:p>
        </p:txBody>
      </p:sp>
      <p:cxnSp>
        <p:nvCxnSpPr>
          <p:cNvPr id="44" name="Straight Arrow Connector 43"/>
          <p:cNvCxnSpPr>
            <a:stCxn id="26" idx="3"/>
            <a:endCxn id="41" idx="1"/>
          </p:cNvCxnSpPr>
          <p:nvPr/>
        </p:nvCxnSpPr>
        <p:spPr>
          <a:xfrm>
            <a:off x="3389315" y="4087555"/>
            <a:ext cx="747728" cy="697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6" idx="3"/>
            <a:endCxn id="39" idx="1"/>
          </p:cNvCxnSpPr>
          <p:nvPr/>
        </p:nvCxnSpPr>
        <p:spPr>
          <a:xfrm flipV="1">
            <a:off x="3389315" y="3894522"/>
            <a:ext cx="897411" cy="1930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79516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Examination</a:t>
            </a:r>
          </a:p>
        </p:txBody>
      </p:sp>
      <p:cxnSp>
        <p:nvCxnSpPr>
          <p:cNvPr id="52" name="Straight Arrow Connector 51"/>
          <p:cNvCxnSpPr>
            <a:stCxn id="36" idx="1"/>
            <a:endCxn id="50" idx="3"/>
          </p:cNvCxnSpPr>
          <p:nvPr/>
        </p:nvCxnSpPr>
        <p:spPr>
          <a:xfrm flipH="1" flipV="1">
            <a:off x="7487764" y="3156144"/>
            <a:ext cx="1578446" cy="94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6" idx="1"/>
            <a:endCxn id="51" idx="3"/>
          </p:cNvCxnSpPr>
          <p:nvPr/>
        </p:nvCxnSpPr>
        <p:spPr>
          <a:xfrm flipH="1" flipV="1">
            <a:off x="7868128" y="3891356"/>
            <a:ext cx="1198082" cy="2114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334982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Exercises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41095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cxnSp>
        <p:nvCxnSpPr>
          <p:cNvPr id="72" name="Straight Arrow Connector 71"/>
          <p:cNvCxnSpPr>
            <a:stCxn id="13" idx="2"/>
            <a:endCxn id="26" idx="0"/>
          </p:cNvCxnSpPr>
          <p:nvPr/>
        </p:nvCxnSpPr>
        <p:spPr>
          <a:xfrm flipH="1">
            <a:off x="2284414" y="3429000"/>
            <a:ext cx="2" cy="353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2" idx="2"/>
            <a:endCxn id="31" idx="0"/>
          </p:cNvCxnSpPr>
          <p:nvPr/>
        </p:nvCxnSpPr>
        <p:spPr>
          <a:xfrm flipH="1">
            <a:off x="5898992" y="3429000"/>
            <a:ext cx="4920" cy="384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4" idx="2"/>
            <a:endCxn id="36" idx="0"/>
          </p:cNvCxnSpPr>
          <p:nvPr/>
        </p:nvCxnSpPr>
        <p:spPr>
          <a:xfrm flipH="1">
            <a:off x="10171111" y="3429000"/>
            <a:ext cx="2" cy="369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5" idx="2"/>
            <a:endCxn id="58" idx="0"/>
          </p:cNvCxnSpPr>
          <p:nvPr/>
        </p:nvCxnSpPr>
        <p:spPr>
          <a:xfrm flipH="1">
            <a:off x="5897798" y="5715000"/>
            <a:ext cx="6113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/>
              <a:t>Databases advanced</a:t>
            </a:r>
            <a:endParaRPr lang="en-US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3389314" y="435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Teamwork – 10%</a:t>
            </a:r>
          </a:p>
        </p:txBody>
      </p:sp>
      <p:cxnSp>
        <p:nvCxnSpPr>
          <p:cNvPr id="46" name="Straight Arrow Connector 45"/>
          <p:cNvCxnSpPr>
            <a:stCxn id="36" idx="1"/>
            <a:endCxn id="43" idx="3"/>
          </p:cNvCxnSpPr>
          <p:nvPr/>
        </p:nvCxnSpPr>
        <p:spPr>
          <a:xfrm flipH="1">
            <a:off x="7885114" y="4102801"/>
            <a:ext cx="1181096" cy="5532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1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500"/>
                            </p:stCondLst>
                            <p:childTnLst>
                              <p:par>
                                <p:cTn id="283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500"/>
                            </p:stCondLst>
                            <p:childTnLst>
                              <p:par>
                                <p:cTn id="34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347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50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39" grpId="0" animBg="1"/>
      <p:bldP spid="39" grpId="1" animBg="1"/>
      <p:bldP spid="41" grpId="0" animBg="1"/>
      <p:bldP spid="41" grpId="1" animBg="1"/>
      <p:bldP spid="34" grpId="0" animBg="1"/>
      <p:bldP spid="34" grpId="1" animBg="1"/>
      <p:bldP spid="35" grpId="0" animBg="1"/>
      <p:bldP spid="35" grpId="1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33" grpId="0" animBg="1"/>
      <p:bldP spid="33" grpId="1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58" grpId="0" animBg="1"/>
      <p:bldP spid="58" grpId="1" animBg="1"/>
      <p:bldP spid="65" grpId="0" animBg="1"/>
      <p:bldP spid="65" grpId="1" animBg="1"/>
      <p:bldP spid="30" grpId="0" animBg="1"/>
      <p:bldP spid="30" grpId="1" animBg="1"/>
      <p:bldP spid="43" grpId="0" animBg="1"/>
      <p:bldP spid="4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93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Databases advanced – MSSQL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page</a:t>
            </a:r>
            <a:r>
              <a:rPr lang="en-US" dirty="0"/>
              <a:t>:</a:t>
            </a:r>
            <a:endParaRPr lang="bg-BG" sz="2900" dirty="0"/>
          </a:p>
          <a:p>
            <a:endParaRPr lang="bg-BG" sz="2900" dirty="0"/>
          </a:p>
          <a:p>
            <a:endParaRPr lang="bg-BG" sz="2900" dirty="0"/>
          </a:p>
          <a:p>
            <a:r>
              <a:rPr lang="en-US" dirty="0"/>
              <a:t>The Databases advanced – Hibernate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page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</a:t>
            </a:r>
            <a:r>
              <a:rPr lang="en-US"/>
              <a:t>Web Sites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72815" y="1676400"/>
            <a:ext cx="11035430" cy="116597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https://softuni.bg/trainings/1442/databases-advanced-entity-framework-october-2016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6"/>
          <p:cNvSpPr/>
          <p:nvPr/>
        </p:nvSpPr>
        <p:spPr>
          <a:xfrm>
            <a:off x="472815" y="3810000"/>
            <a:ext cx="11035430" cy="116597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https://softuni.bg/trainings/1444/databases-advanced-hibernate-october-2016</a:t>
            </a:r>
            <a:endParaRPr lang="en-US" sz="26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071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Forum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760412" y="3966778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</a:t>
            </a:r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507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Databases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Visual Studio Community 2016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Microsoft SQL Server Express 2016 </a:t>
            </a:r>
            <a:r>
              <a:rPr lang="en-US" dirty="0"/>
              <a:t>(recommended) for MSSQL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4"/>
              </a:rPr>
              <a:t>MYSQL</a:t>
            </a:r>
            <a:r>
              <a:rPr lang="en-US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 err="1"/>
              <a:t>JetBrains</a:t>
            </a:r>
            <a:r>
              <a:rPr lang="en-US" dirty="0"/>
              <a:t> </a:t>
            </a:r>
            <a:r>
              <a:rPr lang="en-US" dirty="0" err="1"/>
              <a:t>IntellyJ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err="1">
                <a:hlinkClick r:id="rId5"/>
              </a:rPr>
              <a:t>HeidiSQL</a:t>
            </a:r>
            <a:r>
              <a:rPr lang="en-US" dirty="0"/>
              <a:t> 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28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Table Relations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799408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#DBINTRO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8" name="Picture 1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819" y="2661600"/>
            <a:ext cx="2113939" cy="1125018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820" y="1226382"/>
            <a:ext cx="2113939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900" y="4250945"/>
            <a:ext cx="2531350" cy="997199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384" y="1229072"/>
            <a:ext cx="2519230" cy="967343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9318" y="2661600"/>
            <a:ext cx="4497427" cy="1125018"/>
          </a:xfrm>
          <a:prstGeom prst="roundRect">
            <a:avLst>
              <a:gd name="adj" fmla="val 3159"/>
            </a:avLst>
          </a:prstGeom>
        </p:spPr>
      </p:pic>
      <p:pic>
        <p:nvPicPr>
          <p:cNvPr id="23" name="Picture 2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6248" y="4250944"/>
            <a:ext cx="3232130" cy="997200"/>
          </a:xfrm>
          <a:prstGeom prst="roundRect">
            <a:avLst>
              <a:gd name="adj" fmla="val 2953"/>
            </a:avLst>
          </a:prstGeom>
        </p:spPr>
      </p:pic>
      <p:pic>
        <p:nvPicPr>
          <p:cNvPr id="24" name="Picture 23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0377" y="4250944"/>
            <a:ext cx="4838688" cy="1009256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49318" y="1226382"/>
            <a:ext cx="4497427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2900" y="5741935"/>
            <a:ext cx="7174822" cy="658865"/>
          </a:xfrm>
          <a:prstGeom prst="roundRect">
            <a:avLst>
              <a:gd name="adj" fmla="val 3159"/>
            </a:avLst>
          </a:prstGeom>
        </p:spPr>
      </p:pic>
      <p:pic>
        <p:nvPicPr>
          <p:cNvPr id="27" name="Picture 26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2900" y="2661600"/>
            <a:ext cx="2531350" cy="1125018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040229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0"/>
          </p:cNvCxnSpPr>
          <p:nvPr/>
        </p:nvCxnSpPr>
        <p:spPr>
          <a:xfrm>
            <a:off x="5903912" y="3681962"/>
            <a:ext cx="3267075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1" idx="0"/>
          </p:cNvCxnSpPr>
          <p:nvPr/>
        </p:nvCxnSpPr>
        <p:spPr>
          <a:xfrm flipH="1">
            <a:off x="2827338" y="3681962"/>
            <a:ext cx="3076574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 DB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 Web Profession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56012" y="3289180"/>
            <a:ext cx="4495800" cy="921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advanced – Entity Framework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341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~500 Offers @ Jobs.BG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Fully supported by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0"/>
          </p:cNvCxnSpPr>
          <p:nvPr/>
        </p:nvCxnSpPr>
        <p:spPr>
          <a:xfrm>
            <a:off x="5903912" y="3681962"/>
            <a:ext cx="3267075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1" idx="0"/>
          </p:cNvCxnSpPr>
          <p:nvPr/>
        </p:nvCxnSpPr>
        <p:spPr>
          <a:xfrm flipH="1">
            <a:off x="2827338" y="3681962"/>
            <a:ext cx="3076574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27412" y="2406531"/>
            <a:ext cx="49530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DB Fundamentals module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 Profession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56012" y="3289180"/>
            <a:ext cx="4495800" cy="921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advanced - Hibernate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341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~700 Offers @ Jobs.BG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~9,000,000 Developers Worldwide </a:t>
            </a:r>
          </a:p>
        </p:txBody>
      </p:sp>
    </p:spTree>
    <p:extLst>
      <p:ext uri="{BB962C8B-B14F-4D97-AF65-F5344CB8AC3E}">
        <p14:creationId xmlns:p14="http://schemas.microsoft.com/office/powerpoint/2010/main" val="264389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0" idx="0"/>
          </p:cNvCxnSpPr>
          <p:nvPr/>
        </p:nvCxnSpPr>
        <p:spPr>
          <a:xfrm>
            <a:off x="5903912" y="3505200"/>
            <a:ext cx="3267075" cy="7863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0" idx="0"/>
          </p:cNvCxnSpPr>
          <p:nvPr/>
        </p:nvCxnSpPr>
        <p:spPr>
          <a:xfrm flipH="1">
            <a:off x="2827338" y="3505200"/>
            <a:ext cx="3076574" cy="7863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51212" y="2406531"/>
            <a:ext cx="51054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C#/Java DB Fundamentals module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C#/Java Web Profession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98812" y="3505200"/>
            <a:ext cx="5410200" cy="70565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advanced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5578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Prelude to Web Technology Courses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Databases and object relational mapping courses</a:t>
            </a:r>
          </a:p>
        </p:txBody>
      </p:sp>
    </p:spTree>
    <p:extLst>
      <p:ext uri="{BB962C8B-B14F-4D97-AF65-F5344CB8AC3E}">
        <p14:creationId xmlns:p14="http://schemas.microsoft.com/office/powerpoint/2010/main" val="34292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29" grpId="0" animBg="1"/>
      <p:bldP spid="29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4412" y="2406530"/>
            <a:ext cx="3276601" cy="7938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Mapping database entries to objects </a:t>
            </a:r>
          </a:p>
        </p:txBody>
      </p: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0"/>
          </p:cNvCxnSpPr>
          <p:nvPr/>
        </p:nvCxnSpPr>
        <p:spPr>
          <a:xfrm>
            <a:off x="5919430" y="1523998"/>
            <a:ext cx="2070887" cy="4572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5" idx="0"/>
          </p:cNvCxnSpPr>
          <p:nvPr/>
        </p:nvCxnSpPr>
        <p:spPr>
          <a:xfrm flipH="1">
            <a:off x="3922713" y="1524000"/>
            <a:ext cx="1981200" cy="882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2" y="3601253"/>
            <a:ext cx="54102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advanced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86130" y="1981200"/>
            <a:ext cx="3608373" cy="12953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Manipulating the database using native C#/Java code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C#/Java Web Profession</a:t>
            </a:r>
          </a:p>
        </p:txBody>
      </p:sp>
      <p:cxnSp>
        <p:nvCxnSpPr>
          <p:cNvPr id="37" name="Straight Arrow Connector 36"/>
          <p:cNvCxnSpPr>
            <a:stCxn id="32" idx="2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66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5419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26" name="Straight Arrow Connector 25"/>
          <p:cNvCxnSpPr>
            <a:endCxn id="21" idx="0"/>
          </p:cNvCxnSpPr>
          <p:nvPr/>
        </p:nvCxnSpPr>
        <p:spPr>
          <a:xfrm>
            <a:off x="5903912" y="1219200"/>
            <a:ext cx="4014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" idx="0"/>
          </p:cNvCxnSpPr>
          <p:nvPr/>
        </p:nvCxnSpPr>
        <p:spPr>
          <a:xfrm>
            <a:off x="5903912" y="1219200"/>
            <a:ext cx="2175034" cy="9342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703685" y="1219200"/>
            <a:ext cx="2200228" cy="9342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Databases advanced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065" y="2153453"/>
            <a:ext cx="1121761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262" y="2128056"/>
            <a:ext cx="1190819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273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0 L -9.2993E-7 -0.6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7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/>
          <p:cNvCxnSpPr>
            <a:endCxn id="17" idx="0"/>
          </p:cNvCxnSpPr>
          <p:nvPr/>
        </p:nvCxnSpPr>
        <p:spPr>
          <a:xfrm>
            <a:off x="5903912" y="1219200"/>
            <a:ext cx="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03912" y="1219200"/>
            <a:ext cx="1947130" cy="931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920227" y="1219200"/>
            <a:ext cx="1983685" cy="9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845405" y="159404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Ivan Yonkov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Training Lead &amp; Trainer @ </a:t>
            </a:r>
            <a:r>
              <a:rPr lang="en-US" sz="3200" dirty="0" err="1"/>
              <a:t>SoftUni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5 years of programming experience mainly with Java and PHP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Solid experience as QA engineer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 (2014)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1405" y="2150706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22" y="2190262"/>
            <a:ext cx="1121761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816" y="2190262"/>
            <a:ext cx="1190819" cy="121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556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3.7037E-6 L 0.38552 0.1817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6" y="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3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507</Words>
  <Application>Microsoft Office PowerPoint</Application>
  <PresentationFormat>Custom</PresentationFormat>
  <Paragraphs>156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Consolas</vt:lpstr>
      <vt:lpstr>Wingdings</vt:lpstr>
      <vt:lpstr>Wingdings 2</vt:lpstr>
      <vt:lpstr>SoftUni 16x9</vt:lpstr>
      <vt:lpstr>Databases advanced</vt:lpstr>
      <vt:lpstr>Questions</vt:lpstr>
      <vt:lpstr>SoftUni Diamond Partners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Course Web Sites</vt:lpstr>
      <vt:lpstr>Forum</vt:lpstr>
      <vt:lpstr>The Databases Basics Slides and Videos</vt:lpstr>
      <vt:lpstr>Required Software</vt:lpstr>
      <vt:lpstr>Table Relations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advanced: Course Introduction</dc:title>
  <dc:subject>Programming Fundamentals Course</dc:subject>
  <dc:creator/>
  <cp:keywords>Entity framework, Hibernate, ADO.NET, JDBC, programming, Databases,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2016-10-17T11:36:13Z</dcterms:modified>
  <cp:category>computer programming;programming;Databases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